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60" r:id="rId4"/>
    <p:sldId id="273" r:id="rId5"/>
    <p:sldId id="272" r:id="rId6"/>
    <p:sldId id="261" r:id="rId7"/>
    <p:sldId id="263" r:id="rId8"/>
    <p:sldId id="262" r:id="rId9"/>
    <p:sldId id="265" r:id="rId10"/>
    <p:sldId id="258" r:id="rId11"/>
    <p:sldId id="274" r:id="rId12"/>
    <p:sldId id="257" r:id="rId13"/>
    <p:sldId id="264" r:id="rId14"/>
    <p:sldId id="275" r:id="rId15"/>
    <p:sldId id="281" r:id="rId16"/>
    <p:sldId id="282" r:id="rId17"/>
    <p:sldId id="283" r:id="rId18"/>
    <p:sldId id="266" r:id="rId19"/>
    <p:sldId id="269" r:id="rId20"/>
    <p:sldId id="267" r:id="rId21"/>
    <p:sldId id="268" r:id="rId22"/>
    <p:sldId id="27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5" autoAdjust="0"/>
    <p:restoredTop sz="94660"/>
  </p:normalViewPr>
  <p:slideViewPr>
    <p:cSldViewPr snapToGrid="0">
      <p:cViewPr varScale="1">
        <p:scale>
          <a:sx n="85" d="100"/>
          <a:sy n="85" d="100"/>
        </p:scale>
        <p:origin x="63" y="225"/>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B0376-FC17-4E7B-A0BF-6226AFD7C1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1AB61137-5FD7-4BF8-AF6C-76665C14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D180E385-08CD-419C-8037-07975016331D}"/>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5" name="Footer Placeholder 4">
            <a:extLst>
              <a:ext uri="{FF2B5EF4-FFF2-40B4-BE49-F238E27FC236}">
                <a16:creationId xmlns:a16="http://schemas.microsoft.com/office/drawing/2014/main" id="{75B94480-6B9F-4590-9CCD-1FCEA85953B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0B2CEDC-B952-4322-AB3C-DEEEDF6BF828}"/>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4180592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EA12D-D6E4-4B02-8604-38FADB29E6C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0D235BDE-04E9-4AEE-87CD-E65016F6E8F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271420ED-9213-4109-9409-2D00370F72BD}"/>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5" name="Footer Placeholder 4">
            <a:extLst>
              <a:ext uri="{FF2B5EF4-FFF2-40B4-BE49-F238E27FC236}">
                <a16:creationId xmlns:a16="http://schemas.microsoft.com/office/drawing/2014/main" id="{6028F2B2-FD5E-4D52-B4F2-63EDDD67637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96779DE-F04A-4820-B809-958C184DE72A}"/>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2708832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64B9DB-1911-4724-9570-C1FB1E03B44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48CA501-4832-4EAE-8253-A7AE3A6E5F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9D350B0-7773-4419-A84D-6CDD407695B9}"/>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5" name="Footer Placeholder 4">
            <a:extLst>
              <a:ext uri="{FF2B5EF4-FFF2-40B4-BE49-F238E27FC236}">
                <a16:creationId xmlns:a16="http://schemas.microsoft.com/office/drawing/2014/main" id="{A06FFA6B-D26D-451C-9352-AFE2FA3B44F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2054E441-B39E-4EA9-9F31-3B6CC10CB509}"/>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6159521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52975-8841-407A-8F10-76685FC12B4B}"/>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1371DCBF-5264-4835-A3A2-481A01CC71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95F06EA-9FEA-4007-BE2B-F6821C23DA68}"/>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5" name="Footer Placeholder 4">
            <a:extLst>
              <a:ext uri="{FF2B5EF4-FFF2-40B4-BE49-F238E27FC236}">
                <a16:creationId xmlns:a16="http://schemas.microsoft.com/office/drawing/2014/main" id="{34BD66A8-60D6-4489-BFE1-E459F439973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AEDE11E-B3EB-409C-8BAE-FDD8CF211E10}"/>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23972580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AB608-481A-4FD3-834F-413648A541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D834DA81-D918-4D0A-8E78-B9D6176E52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02F9C5-A351-48D1-ACA3-398A1EA002C3}"/>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5" name="Footer Placeholder 4">
            <a:extLst>
              <a:ext uri="{FF2B5EF4-FFF2-40B4-BE49-F238E27FC236}">
                <a16:creationId xmlns:a16="http://schemas.microsoft.com/office/drawing/2014/main" id="{F28F1936-6C26-4B0A-92A8-2993AE68F7E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4405EBF-4B5F-4C68-B4AA-72D319C9C08C}"/>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1851820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3CD48-B07D-4CDE-87ED-3B80FC2759B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F8273F0-8B2F-4D5E-8F7F-1B075AB46B8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F805EDEC-0274-4FCE-B31E-CE23614A96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1AD88E45-D12E-46ED-9721-08D81D0A5E1D}"/>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6" name="Footer Placeholder 5">
            <a:extLst>
              <a:ext uri="{FF2B5EF4-FFF2-40B4-BE49-F238E27FC236}">
                <a16:creationId xmlns:a16="http://schemas.microsoft.com/office/drawing/2014/main" id="{C86DAF58-31F6-4E4B-BFA4-E73F9104F51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1D553F8F-4604-4478-8B0C-9B145BBE56F7}"/>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259523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7934C-293E-4C9F-8943-BBF2A6151D13}"/>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00723394-83A6-49FA-A3B4-376CB018EB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5C2C47-3D33-4A3E-87CF-C8019DB764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09EE5DB8-338B-4122-82AA-EA4600391B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F5A41C-5AD5-444C-8AD3-A2029BDAE8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12E48314-D3A9-425A-97D7-DB532E67CE3A}"/>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8" name="Footer Placeholder 7">
            <a:extLst>
              <a:ext uri="{FF2B5EF4-FFF2-40B4-BE49-F238E27FC236}">
                <a16:creationId xmlns:a16="http://schemas.microsoft.com/office/drawing/2014/main" id="{E825F4CB-674A-4B2F-B070-6729560A422F}"/>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9A7CBB49-3351-4792-86E1-8ED3A12AC960}"/>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1413129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EDE93-57BE-416C-81DF-801855F6F66F}"/>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21E27007-9B45-4D0F-B275-4D175773D73B}"/>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4" name="Footer Placeholder 3">
            <a:extLst>
              <a:ext uri="{FF2B5EF4-FFF2-40B4-BE49-F238E27FC236}">
                <a16:creationId xmlns:a16="http://schemas.microsoft.com/office/drawing/2014/main" id="{8508A5C2-715D-4365-9C3E-214C8B347608}"/>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535A4A28-8565-4C00-9401-2B2E0611A3C6}"/>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3940212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7FFB20-9FAC-434D-91B4-02DA81144825}"/>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3" name="Footer Placeholder 2">
            <a:extLst>
              <a:ext uri="{FF2B5EF4-FFF2-40B4-BE49-F238E27FC236}">
                <a16:creationId xmlns:a16="http://schemas.microsoft.com/office/drawing/2014/main" id="{6388E91E-89B6-4FFE-9DD9-50FFFB36C0E1}"/>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67AD2056-EE09-4E84-95EA-EA26881F5B28}"/>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37725821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3838E-0BE6-4A19-AD24-D26B59B000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CC85F6C5-CBB8-4F99-8A0E-1D6862DBFB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35B622B7-C5DF-4B18-9074-AED699BF10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85A642-9ACB-4207-BA3E-5057DC03F8D6}"/>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6" name="Footer Placeholder 5">
            <a:extLst>
              <a:ext uri="{FF2B5EF4-FFF2-40B4-BE49-F238E27FC236}">
                <a16:creationId xmlns:a16="http://schemas.microsoft.com/office/drawing/2014/main" id="{6CB12D5A-098A-45A2-99F3-2E8B011EC13B}"/>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F1160B27-EB03-4085-A451-51AD11DC5030}"/>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2843298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0CAC1-D905-43C1-8472-785192307F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E26FCEF-D121-47E1-A718-EF14FE9249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BC3F1182-059E-4911-BC49-10D12E12C2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8741A7-EDC0-41A4-BEC5-F0FD5DB1419E}"/>
              </a:ext>
            </a:extLst>
          </p:cNvPr>
          <p:cNvSpPr>
            <a:spLocks noGrp="1"/>
          </p:cNvSpPr>
          <p:nvPr>
            <p:ph type="dt" sz="half" idx="10"/>
          </p:nvPr>
        </p:nvSpPr>
        <p:spPr/>
        <p:txBody>
          <a:bodyPr/>
          <a:lstStyle/>
          <a:p>
            <a:fld id="{BC8CE090-480E-4275-941C-5CFF60BDB137}" type="datetimeFigureOut">
              <a:rPr lang="en-AU" smtClean="0"/>
              <a:t>21/07/2023</a:t>
            </a:fld>
            <a:endParaRPr lang="en-AU"/>
          </a:p>
        </p:txBody>
      </p:sp>
      <p:sp>
        <p:nvSpPr>
          <p:cNvPr id="6" name="Footer Placeholder 5">
            <a:extLst>
              <a:ext uri="{FF2B5EF4-FFF2-40B4-BE49-F238E27FC236}">
                <a16:creationId xmlns:a16="http://schemas.microsoft.com/office/drawing/2014/main" id="{8FE43078-A999-4B32-862E-0861954F24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116C8962-22C7-4E53-B7FC-7D8FB978A5DE}"/>
              </a:ext>
            </a:extLst>
          </p:cNvPr>
          <p:cNvSpPr>
            <a:spLocks noGrp="1"/>
          </p:cNvSpPr>
          <p:nvPr>
            <p:ph type="sldNum" sz="quarter" idx="12"/>
          </p:nvPr>
        </p:nvSpPr>
        <p:spPr/>
        <p:txBody>
          <a:bodyPr/>
          <a:lstStyle/>
          <a:p>
            <a:fld id="{D9C9F515-A752-4A55-BCDA-AD491F2DFCCA}" type="slidenum">
              <a:rPr lang="en-AU" smtClean="0"/>
              <a:t>‹#›</a:t>
            </a:fld>
            <a:endParaRPr lang="en-AU"/>
          </a:p>
        </p:txBody>
      </p:sp>
    </p:spTree>
    <p:extLst>
      <p:ext uri="{BB962C8B-B14F-4D97-AF65-F5344CB8AC3E}">
        <p14:creationId xmlns:p14="http://schemas.microsoft.com/office/powerpoint/2010/main" val="3942654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5158EE-A480-4DE2-B9E8-BF170D5AA7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601B32D3-39DC-461F-BD28-2CC154D59C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A623C81-C16F-444A-B9BF-9AFC9910E3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8CE090-480E-4275-941C-5CFF60BDB137}" type="datetimeFigureOut">
              <a:rPr lang="en-AU" smtClean="0"/>
              <a:t>21/07/2023</a:t>
            </a:fld>
            <a:endParaRPr lang="en-AU"/>
          </a:p>
        </p:txBody>
      </p:sp>
      <p:sp>
        <p:nvSpPr>
          <p:cNvPr id="5" name="Footer Placeholder 4">
            <a:extLst>
              <a:ext uri="{FF2B5EF4-FFF2-40B4-BE49-F238E27FC236}">
                <a16:creationId xmlns:a16="http://schemas.microsoft.com/office/drawing/2014/main" id="{7C025F7C-859D-4561-B12B-045AE50D13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F5EDED8C-21A7-4ABF-9F95-F91B79D8AA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C9F515-A752-4A55-BCDA-AD491F2DFCCA}" type="slidenum">
              <a:rPr lang="en-AU" smtClean="0"/>
              <a:t>‹#›</a:t>
            </a:fld>
            <a:endParaRPr lang="en-AU"/>
          </a:p>
        </p:txBody>
      </p:sp>
    </p:spTree>
    <p:extLst>
      <p:ext uri="{BB962C8B-B14F-4D97-AF65-F5344CB8AC3E}">
        <p14:creationId xmlns:p14="http://schemas.microsoft.com/office/powerpoint/2010/main" val="32409561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icpedia.org/handwriting/a/accounting.html"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www.picpedia.org/post-it-note/a/accounting.html" TargetMode="External"/><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D665D-4C54-439D-9D0B-0E427A9372DD}"/>
              </a:ext>
            </a:extLst>
          </p:cNvPr>
          <p:cNvSpPr>
            <a:spLocks noGrp="1"/>
          </p:cNvSpPr>
          <p:nvPr>
            <p:ph type="ctrTitle"/>
          </p:nvPr>
        </p:nvSpPr>
        <p:spPr/>
        <p:txBody>
          <a:bodyPr>
            <a:normAutofit fontScale="90000"/>
          </a:bodyPr>
          <a:lstStyle/>
          <a:p>
            <a:r>
              <a:rPr lang="en-AU" b="1" dirty="0">
                <a:effectLst>
                  <a:outerShdw blurRad="38100" dist="38100" dir="2700000" algn="tl">
                    <a:srgbClr val="000000">
                      <a:alpha val="43137"/>
                    </a:srgbClr>
                  </a:outerShdw>
                </a:effectLst>
              </a:rPr>
              <a:t>Purpose and Nature of the Following Balance Day Adjustments</a:t>
            </a:r>
          </a:p>
        </p:txBody>
      </p:sp>
      <p:sp>
        <p:nvSpPr>
          <p:cNvPr id="3" name="Subtitle 2">
            <a:extLst>
              <a:ext uri="{FF2B5EF4-FFF2-40B4-BE49-F238E27FC236}">
                <a16:creationId xmlns:a16="http://schemas.microsoft.com/office/drawing/2014/main" id="{11C8837D-7846-487D-BD3A-F4DBC63657BC}"/>
              </a:ext>
            </a:extLst>
          </p:cNvPr>
          <p:cNvSpPr>
            <a:spLocks noGrp="1"/>
          </p:cNvSpPr>
          <p:nvPr>
            <p:ph type="subTitle" idx="1"/>
          </p:nvPr>
        </p:nvSpPr>
        <p:spPr/>
        <p:txBody>
          <a:bodyPr>
            <a:normAutofit lnSpcReduction="10000"/>
          </a:bodyPr>
          <a:lstStyle/>
          <a:p>
            <a:pPr algn="r"/>
            <a:endParaRPr lang="en-AU" b="1" dirty="0">
              <a:effectLst>
                <a:outerShdw blurRad="38100" dist="38100" dir="2700000" algn="tl">
                  <a:srgbClr val="000000">
                    <a:alpha val="43137"/>
                  </a:srgbClr>
                </a:outerShdw>
              </a:effectLst>
            </a:endParaRPr>
          </a:p>
          <a:p>
            <a:pPr algn="r"/>
            <a:endParaRPr lang="en-AU" b="1" dirty="0">
              <a:effectLst>
                <a:outerShdw blurRad="38100" dist="38100" dir="2700000" algn="tl">
                  <a:srgbClr val="000000">
                    <a:alpha val="43137"/>
                  </a:srgbClr>
                </a:outerShdw>
              </a:effectLst>
            </a:endParaRPr>
          </a:p>
          <a:p>
            <a:pPr algn="r"/>
            <a:r>
              <a:rPr lang="en-AU" b="1" dirty="0">
                <a:effectLst>
                  <a:outerShdw blurRad="38100" dist="38100" dir="2700000" algn="tl">
                    <a:srgbClr val="000000">
                      <a:alpha val="43137"/>
                    </a:srgbClr>
                  </a:outerShdw>
                </a:effectLst>
              </a:rPr>
              <a:t>Accounting &amp; Finance </a:t>
            </a:r>
          </a:p>
          <a:p>
            <a:pPr algn="r"/>
            <a:r>
              <a:rPr lang="en-AU" b="1" dirty="0">
                <a:effectLst>
                  <a:outerShdw blurRad="38100" dist="38100" dir="2700000" algn="tl">
                    <a:srgbClr val="000000">
                      <a:alpha val="43137"/>
                    </a:srgbClr>
                  </a:outerShdw>
                </a:effectLst>
              </a:rPr>
              <a:t>Year 11 2023</a:t>
            </a:r>
          </a:p>
        </p:txBody>
      </p:sp>
      <p:pic>
        <p:nvPicPr>
          <p:cNvPr id="5" name="Picture 4" descr="A hand writing on a white board&#10;&#10;Description automatically generated">
            <a:extLst>
              <a:ext uri="{FF2B5EF4-FFF2-40B4-BE49-F238E27FC236}">
                <a16:creationId xmlns:a16="http://schemas.microsoft.com/office/drawing/2014/main" id="{3AF9D429-9E9D-4BF0-A0DB-B8D12BA9469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33466" y="3551169"/>
            <a:ext cx="4573169" cy="3048779"/>
          </a:xfrm>
          <a:prstGeom prst="rect">
            <a:avLst/>
          </a:prstGeom>
        </p:spPr>
      </p:pic>
    </p:spTree>
    <p:extLst>
      <p:ext uri="{BB962C8B-B14F-4D97-AF65-F5344CB8AC3E}">
        <p14:creationId xmlns:p14="http://schemas.microsoft.com/office/powerpoint/2010/main" val="2919489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31C500-C30A-42BC-A36A-8511B2B8DF17}"/>
              </a:ext>
            </a:extLst>
          </p:cNvPr>
          <p:cNvPicPr>
            <a:picLocks noChangeAspect="1"/>
          </p:cNvPicPr>
          <p:nvPr/>
        </p:nvPicPr>
        <p:blipFill>
          <a:blip r:embed="rId2"/>
          <a:stretch>
            <a:fillRect/>
          </a:stretch>
        </p:blipFill>
        <p:spPr>
          <a:xfrm>
            <a:off x="147628" y="1077084"/>
            <a:ext cx="11629245" cy="2573205"/>
          </a:xfrm>
          <a:prstGeom prst="rect">
            <a:avLst/>
          </a:prstGeom>
        </p:spPr>
      </p:pic>
    </p:spTree>
    <p:extLst>
      <p:ext uri="{BB962C8B-B14F-4D97-AF65-F5344CB8AC3E}">
        <p14:creationId xmlns:p14="http://schemas.microsoft.com/office/powerpoint/2010/main" val="2654343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81BEB8-17DA-44E9-B835-D7EBD958970F}"/>
              </a:ext>
            </a:extLst>
          </p:cNvPr>
          <p:cNvPicPr>
            <a:picLocks noChangeAspect="1"/>
          </p:cNvPicPr>
          <p:nvPr/>
        </p:nvPicPr>
        <p:blipFill>
          <a:blip r:embed="rId2"/>
          <a:stretch>
            <a:fillRect/>
          </a:stretch>
        </p:blipFill>
        <p:spPr>
          <a:xfrm>
            <a:off x="0" y="1749589"/>
            <a:ext cx="12192000" cy="3358821"/>
          </a:xfrm>
          <a:prstGeom prst="rect">
            <a:avLst/>
          </a:prstGeom>
        </p:spPr>
      </p:pic>
    </p:spTree>
    <p:extLst>
      <p:ext uri="{BB962C8B-B14F-4D97-AF65-F5344CB8AC3E}">
        <p14:creationId xmlns:p14="http://schemas.microsoft.com/office/powerpoint/2010/main" val="2358403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F86948-6F6D-468F-A466-E8521CFF42BE}"/>
              </a:ext>
            </a:extLst>
          </p:cNvPr>
          <p:cNvPicPr>
            <a:picLocks noChangeAspect="1"/>
          </p:cNvPicPr>
          <p:nvPr/>
        </p:nvPicPr>
        <p:blipFill>
          <a:blip r:embed="rId2"/>
          <a:stretch>
            <a:fillRect/>
          </a:stretch>
        </p:blipFill>
        <p:spPr>
          <a:xfrm>
            <a:off x="514350" y="1657961"/>
            <a:ext cx="11163300" cy="2941609"/>
          </a:xfrm>
          <a:prstGeom prst="rect">
            <a:avLst/>
          </a:prstGeom>
        </p:spPr>
      </p:pic>
    </p:spTree>
    <p:extLst>
      <p:ext uri="{BB962C8B-B14F-4D97-AF65-F5344CB8AC3E}">
        <p14:creationId xmlns:p14="http://schemas.microsoft.com/office/powerpoint/2010/main" val="971991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B8E9BA-6883-4DF6-ADE6-10A904364DB7}"/>
              </a:ext>
            </a:extLst>
          </p:cNvPr>
          <p:cNvPicPr>
            <a:picLocks noChangeAspect="1"/>
          </p:cNvPicPr>
          <p:nvPr/>
        </p:nvPicPr>
        <p:blipFill>
          <a:blip r:embed="rId2"/>
          <a:stretch>
            <a:fillRect/>
          </a:stretch>
        </p:blipFill>
        <p:spPr>
          <a:xfrm>
            <a:off x="421480" y="1588672"/>
            <a:ext cx="11249025" cy="2520327"/>
          </a:xfrm>
          <a:prstGeom prst="rect">
            <a:avLst/>
          </a:prstGeom>
        </p:spPr>
      </p:pic>
    </p:spTree>
    <p:extLst>
      <p:ext uri="{BB962C8B-B14F-4D97-AF65-F5344CB8AC3E}">
        <p14:creationId xmlns:p14="http://schemas.microsoft.com/office/powerpoint/2010/main" val="3815084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4846F9-E021-4F06-AA80-CCB059CF2B05}"/>
              </a:ext>
            </a:extLst>
          </p:cNvPr>
          <p:cNvSpPr txBox="1"/>
          <p:nvPr/>
        </p:nvSpPr>
        <p:spPr>
          <a:xfrm>
            <a:off x="1845629" y="2109291"/>
            <a:ext cx="7296968" cy="625428"/>
          </a:xfrm>
          <a:prstGeom prst="rect">
            <a:avLst/>
          </a:prstGeom>
          <a:noFill/>
        </p:spPr>
        <p:txBody>
          <a:bodyPr wrap="square">
            <a:spAutoFit/>
          </a:bodyPr>
          <a:lstStyle/>
          <a:p>
            <a:pPr>
              <a:lnSpc>
                <a:spcPct val="115000"/>
              </a:lnSpc>
              <a:spcAft>
                <a:spcPts val="600"/>
              </a:spcAft>
            </a:pPr>
            <a:r>
              <a:rPr lang="en-AU" sz="32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The  </a:t>
            </a:r>
            <a:r>
              <a:rPr lang="en-AU" sz="3200" b="1" i="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Conceptual Framework</a:t>
            </a:r>
            <a:r>
              <a:rPr lang="en-AU" sz="32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 Elements</a:t>
            </a:r>
          </a:p>
        </p:txBody>
      </p:sp>
      <p:pic>
        <p:nvPicPr>
          <p:cNvPr id="5" name="Picture 4" descr="A yellow sticky note next to a computer and glasses&#10;&#10;Description automatically generated">
            <a:extLst>
              <a:ext uri="{FF2B5EF4-FFF2-40B4-BE49-F238E27FC236}">
                <a16:creationId xmlns:a16="http://schemas.microsoft.com/office/drawing/2014/main" id="{69F468EA-3406-4545-9F9C-3B811B97A19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096000" y="2986086"/>
            <a:ext cx="4757738" cy="3171825"/>
          </a:xfrm>
          <a:prstGeom prst="rect">
            <a:avLst/>
          </a:prstGeom>
        </p:spPr>
      </p:pic>
    </p:spTree>
    <p:extLst>
      <p:ext uri="{BB962C8B-B14F-4D97-AF65-F5344CB8AC3E}">
        <p14:creationId xmlns:p14="http://schemas.microsoft.com/office/powerpoint/2010/main" val="1520138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139904F-A279-49D0-9A9A-E592BB2F1D34}"/>
              </a:ext>
            </a:extLst>
          </p:cNvPr>
          <p:cNvSpPr txBox="1"/>
          <p:nvPr/>
        </p:nvSpPr>
        <p:spPr>
          <a:xfrm>
            <a:off x="3047533" y="1685437"/>
            <a:ext cx="6095064" cy="3489930"/>
          </a:xfrm>
          <a:prstGeom prst="rect">
            <a:avLst/>
          </a:prstGeom>
          <a:noFill/>
        </p:spPr>
        <p:txBody>
          <a:bodyPr wrap="square">
            <a:spAutoFit/>
          </a:bodyPr>
          <a:lstStyle/>
          <a:p>
            <a:pPr>
              <a:lnSpc>
                <a:spcPct val="115000"/>
              </a:lnSpc>
              <a:spcAft>
                <a:spcPts val="6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elements are defined in the </a:t>
            </a:r>
            <a:r>
              <a:rPr lang="en-AU" sz="1800" i="1" dirty="0">
                <a:effectLst/>
                <a:latin typeface="Calibri" panose="020F0502020204030204" pitchFamily="34" charset="0"/>
                <a:ea typeface="Calibri" panose="020F0502020204030204" pitchFamily="34" charset="0"/>
                <a:cs typeface="Times New Roman" panose="02020603050405020304" pitchFamily="18" charset="0"/>
              </a:rPr>
              <a:t>Conceptual Framework</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r>
              <a:rPr lang="en-AU" sz="1800" i="1" dirty="0">
                <a:effectLst/>
                <a:latin typeface="Calibri" panose="020F0502020204030204" pitchFamily="34" charset="0"/>
                <a:ea typeface="Calibri" panose="020F0502020204030204" pitchFamily="34" charset="0"/>
                <a:cs typeface="Times New Roman" panose="02020603050405020304" pitchFamily="18" charset="0"/>
              </a:rPr>
              <a:t>CF</a:t>
            </a:r>
            <a:r>
              <a:rPr lang="en-AU" sz="1800" dirty="0">
                <a:effectLst/>
                <a:latin typeface="Calibri" panose="020F0502020204030204" pitchFamily="34" charset="0"/>
                <a:ea typeface="Calibri" panose="020F0502020204030204" pitchFamily="34" charset="0"/>
                <a:cs typeface="Times New Roman" panose="02020603050405020304" pitchFamily="18" charset="0"/>
              </a:rPr>
              <a:t>) as follows:</a:t>
            </a:r>
          </a:p>
          <a:p>
            <a:pPr marL="342900" lvl="0" indent="-342900">
              <a:lnSpc>
                <a:spcPct val="115000"/>
              </a:lnSpc>
              <a:spcAft>
                <a:spcPts val="600"/>
              </a:spcAft>
              <a:buFont typeface="Symbol" panose="05050102010706020507" pitchFamily="18" charset="2"/>
              <a:buChar char=""/>
              <a:tabLst>
                <a:tab pos="228600" algn="l"/>
                <a:tab pos="457200" algn="l"/>
              </a:tabLst>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An asset is ‘a present economic resource controlled by the entity as a result of past events.’ (</a:t>
            </a:r>
            <a:r>
              <a:rPr lang="en-AU" sz="1800" i="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CF</a:t>
            </a: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Table 4.1)</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8600">
              <a:lnSpc>
                <a:spcPct val="115000"/>
              </a:lnSpc>
              <a:tabLst>
                <a:tab pos="228600" algn="l"/>
                <a:tab pos="457200" algn="l"/>
              </a:tabLst>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An economic resource is defined as ‘a right that has the potential to produce economic benefits.’ (</a:t>
            </a:r>
            <a:r>
              <a:rPr lang="en-AU" sz="1800" i="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CF</a:t>
            </a: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4.3)</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8600">
              <a:lnSpc>
                <a:spcPct val="115000"/>
              </a:lnSpc>
              <a:spcAft>
                <a:spcPts val="600"/>
              </a:spcAft>
              <a:tabLst>
                <a:tab pos="228600" algn="l"/>
                <a:tab pos="457200" algn="l"/>
              </a:tabLst>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The three aspects of the definition of an asset are:</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buFont typeface="Wingdings" panose="05000000000000000000" pitchFamily="2" charset="2"/>
              <a:buChar char=""/>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right</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buFont typeface="Wingdings" panose="05000000000000000000" pitchFamily="2" charset="2"/>
              <a:buChar char=""/>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potential to produce economic benefits, and</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600"/>
              </a:spcAft>
              <a:buFont typeface="Wingdings" panose="05000000000000000000" pitchFamily="2" charset="2"/>
              <a:buChar char=""/>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control. (</a:t>
            </a:r>
            <a:r>
              <a:rPr lang="en-AU" sz="1800" i="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CF</a:t>
            </a: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4.4)</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339349EA-2EF4-4141-B126-D8AFE8A34390}"/>
              </a:ext>
            </a:extLst>
          </p:cNvPr>
          <p:cNvSpPr txBox="1"/>
          <p:nvPr/>
        </p:nvSpPr>
        <p:spPr>
          <a:xfrm>
            <a:off x="1161232" y="454395"/>
            <a:ext cx="3932481" cy="523220"/>
          </a:xfrm>
          <a:prstGeom prst="rect">
            <a:avLst/>
          </a:prstGeom>
          <a:noFill/>
        </p:spPr>
        <p:txBody>
          <a:bodyPr wrap="square" rtlCol="0">
            <a:spAutoFit/>
          </a:bodyPr>
          <a:lstStyle/>
          <a:p>
            <a:r>
              <a:rPr lang="en-AU" sz="2800" b="1" u="sng" dirty="0">
                <a:effectLst>
                  <a:outerShdw blurRad="38100" dist="38100" dir="2700000" algn="tl">
                    <a:srgbClr val="000000">
                      <a:alpha val="43137"/>
                    </a:srgbClr>
                  </a:outerShdw>
                </a:effectLst>
              </a:rPr>
              <a:t>Assets</a:t>
            </a:r>
          </a:p>
        </p:txBody>
      </p:sp>
    </p:spTree>
    <p:extLst>
      <p:ext uri="{BB962C8B-B14F-4D97-AF65-F5344CB8AC3E}">
        <p14:creationId xmlns:p14="http://schemas.microsoft.com/office/powerpoint/2010/main" val="1134622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79DFFA-3338-4AD3-A3F2-43129068805B}"/>
              </a:ext>
            </a:extLst>
          </p:cNvPr>
          <p:cNvSpPr txBox="1"/>
          <p:nvPr/>
        </p:nvSpPr>
        <p:spPr>
          <a:xfrm>
            <a:off x="1116353" y="927538"/>
            <a:ext cx="8026244" cy="5005729"/>
          </a:xfrm>
          <a:prstGeom prst="rect">
            <a:avLst/>
          </a:prstGeom>
          <a:noFill/>
        </p:spPr>
        <p:txBody>
          <a:bodyPr wrap="square">
            <a:spAutoFit/>
          </a:bodyPr>
          <a:lstStyle/>
          <a:p>
            <a:pPr marL="342900" lvl="0" indent="-342900">
              <a:lnSpc>
                <a:spcPct val="115000"/>
              </a:lnSpc>
              <a:buFont typeface="Symbol" panose="05050102010706020507" pitchFamily="18" charset="2"/>
              <a:buChar char=""/>
              <a:tabLst>
                <a:tab pos="228600" algn="l"/>
              </a:tabLst>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A liability is ‘a present obligation of the entity to transfer an economic resource as a result of past events.’ (</a:t>
            </a:r>
            <a:r>
              <a:rPr lang="en-AU" sz="1800" i="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CF</a:t>
            </a: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4.26)</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8600">
              <a:lnSpc>
                <a:spcPct val="115000"/>
              </a:lnSpc>
              <a:spcAft>
                <a:spcPts val="600"/>
              </a:spcAft>
              <a:tabLst>
                <a:tab pos="228600" algn="l"/>
                <a:tab pos="457200" algn="l"/>
              </a:tabLst>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The three criteria that must exist for a liability to exist are:</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buFont typeface="Wingdings" panose="05000000000000000000" pitchFamily="2" charset="2"/>
              <a:buChar char=""/>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‘the entity has an obligation </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buFont typeface="Wingdings" panose="05000000000000000000" pitchFamily="2" charset="2"/>
              <a:buChar char=""/>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the obligation is to transfer an economic resource</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600"/>
              </a:spcAft>
              <a:buFont typeface="Wingdings" panose="05000000000000000000" pitchFamily="2" charset="2"/>
              <a:buChar char=""/>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the obligation is a present obligation that exists as a result of past events.’ (</a:t>
            </a:r>
            <a:r>
              <a:rPr lang="en-AU" sz="1800" i="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CF</a:t>
            </a: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4.27)</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buFont typeface="Symbol" panose="05050102010706020507" pitchFamily="18" charset="2"/>
              <a:buChar char=""/>
              <a:tabLst>
                <a:tab pos="228600" algn="l"/>
              </a:tabLst>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Equity is ‘the residual interest in the assets of the entity after deducting all its liabilities.’ (</a:t>
            </a:r>
            <a:r>
              <a:rPr lang="en-AU" sz="1800" i="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CF</a:t>
            </a: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63)</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buFont typeface="Symbol" panose="05050102010706020507" pitchFamily="18" charset="2"/>
              <a:buChar char=""/>
              <a:tabLst>
                <a:tab pos="228600" algn="l"/>
              </a:tabLst>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Income is ‘increases in assets, or decreases in liabilities, that result in increases in equity, other than those relating to contributions from holders of equity claims.’ (</a:t>
            </a:r>
            <a:r>
              <a:rPr lang="en-AU" sz="1800" i="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CF</a:t>
            </a: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4.68)</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600"/>
              </a:spcAft>
              <a:buFont typeface="Symbol" panose="05050102010706020507" pitchFamily="18" charset="2"/>
              <a:buChar char=""/>
              <a:tabLst>
                <a:tab pos="228600" algn="l"/>
              </a:tabLst>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Expenses are ‘decreases in assets, or increases in liabilities, that result in decreases in equity, other than those relating to distributions to holders of equity claims.’</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r>
              <a:rPr lang="en-AU" sz="1800" i="1" dirty="0">
                <a:effectLst/>
                <a:latin typeface="Calibri" panose="020F0502020204030204" pitchFamily="34" charset="0"/>
                <a:ea typeface="Calibri" panose="020F0502020204030204" pitchFamily="34" charset="0"/>
                <a:cs typeface="Times New Roman" panose="02020603050405020304" pitchFamily="18" charset="0"/>
              </a:rPr>
              <a:t>CF</a:t>
            </a:r>
            <a:r>
              <a:rPr lang="en-AU" sz="1800" dirty="0">
                <a:effectLst/>
                <a:latin typeface="Calibri" panose="020F0502020204030204" pitchFamily="34" charset="0"/>
                <a:ea typeface="Calibri" panose="020F0502020204030204" pitchFamily="34" charset="0"/>
                <a:cs typeface="Times New Roman" panose="02020603050405020304" pitchFamily="18" charset="0"/>
              </a:rPr>
              <a:t>, 4.69)</a:t>
            </a:r>
          </a:p>
        </p:txBody>
      </p:sp>
      <p:sp>
        <p:nvSpPr>
          <p:cNvPr id="4" name="TextBox 3">
            <a:extLst>
              <a:ext uri="{FF2B5EF4-FFF2-40B4-BE49-F238E27FC236}">
                <a16:creationId xmlns:a16="http://schemas.microsoft.com/office/drawing/2014/main" id="{9A87D159-A690-46F8-8EB9-E17EC2EC3DC8}"/>
              </a:ext>
            </a:extLst>
          </p:cNvPr>
          <p:cNvSpPr txBox="1"/>
          <p:nvPr/>
        </p:nvSpPr>
        <p:spPr>
          <a:xfrm>
            <a:off x="706837" y="173904"/>
            <a:ext cx="3730527" cy="523220"/>
          </a:xfrm>
          <a:prstGeom prst="rect">
            <a:avLst/>
          </a:prstGeom>
          <a:noFill/>
        </p:spPr>
        <p:txBody>
          <a:bodyPr wrap="square" rtlCol="0">
            <a:spAutoFit/>
          </a:bodyPr>
          <a:lstStyle/>
          <a:p>
            <a:r>
              <a:rPr lang="en-AU" sz="2800" b="1" dirty="0">
                <a:effectLst>
                  <a:outerShdw blurRad="38100" dist="38100" dir="2700000" algn="tl">
                    <a:srgbClr val="000000">
                      <a:alpha val="43137"/>
                    </a:srgbClr>
                  </a:outerShdw>
                </a:effectLst>
              </a:rPr>
              <a:t>Liabilitie</a:t>
            </a:r>
            <a:r>
              <a:rPr lang="en-AU" dirty="0"/>
              <a:t>s</a:t>
            </a:r>
          </a:p>
        </p:txBody>
      </p:sp>
    </p:spTree>
    <p:extLst>
      <p:ext uri="{BB962C8B-B14F-4D97-AF65-F5344CB8AC3E}">
        <p14:creationId xmlns:p14="http://schemas.microsoft.com/office/powerpoint/2010/main" val="967010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15AE01-725B-44D9-9AFA-2F9F12BC6270}"/>
              </a:ext>
            </a:extLst>
          </p:cNvPr>
          <p:cNvSpPr txBox="1"/>
          <p:nvPr/>
        </p:nvSpPr>
        <p:spPr>
          <a:xfrm>
            <a:off x="830252" y="1222328"/>
            <a:ext cx="10019131" cy="4245778"/>
          </a:xfrm>
          <a:prstGeom prst="rect">
            <a:avLst/>
          </a:prstGeom>
          <a:noFill/>
        </p:spPr>
        <p:txBody>
          <a:bodyPr wrap="square">
            <a:spAutoFit/>
          </a:bodyPr>
          <a:lstStyle/>
          <a:p>
            <a:pPr>
              <a:lnSpc>
                <a:spcPct val="115000"/>
              </a:lnSpc>
              <a:spcAft>
                <a:spcPts val="600"/>
              </a:spcAft>
            </a:pPr>
            <a:r>
              <a:rPr lang="en-AU" sz="2400" b="1" i="1" dirty="0">
                <a:effectLst/>
                <a:latin typeface="Calibri" panose="020F0502020204030204" pitchFamily="34" charset="0"/>
                <a:ea typeface="Calibri" panose="020F0502020204030204" pitchFamily="34" charset="0"/>
                <a:cs typeface="Times New Roman" panose="02020603050405020304" pitchFamily="18" charset="0"/>
              </a:rPr>
              <a:t>Framework</a:t>
            </a:r>
            <a:r>
              <a:rPr lang="en-AU" sz="2400" b="1" dirty="0">
                <a:effectLst/>
                <a:latin typeface="Calibri" panose="020F0502020204030204" pitchFamily="34" charset="0"/>
                <a:ea typeface="Calibri" panose="020F0502020204030204" pitchFamily="34" charset="0"/>
                <a:cs typeface="Times New Roman" panose="02020603050405020304" pitchFamily="18" charset="0"/>
              </a:rPr>
              <a:t>.</a:t>
            </a:r>
          </a:p>
          <a:p>
            <a:pPr>
              <a:lnSpc>
                <a:spcPct val="115000"/>
              </a:lnSpc>
              <a:spcAft>
                <a:spcPts val="6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a:t>
            </a:r>
            <a:r>
              <a:rPr lang="en-AU" sz="1800" i="1" dirty="0">
                <a:effectLst/>
                <a:latin typeface="Calibri" panose="020F0502020204030204" pitchFamily="34" charset="0"/>
                <a:ea typeface="Calibri" panose="020F0502020204030204" pitchFamily="34" charset="0"/>
                <a:cs typeface="Times New Roman" panose="02020603050405020304" pitchFamily="18" charset="0"/>
              </a:rPr>
              <a:t>Conceptual Framework</a:t>
            </a:r>
            <a:r>
              <a:rPr lang="en-AU" sz="1800" dirty="0">
                <a:effectLst/>
                <a:latin typeface="Calibri" panose="020F0502020204030204" pitchFamily="34" charset="0"/>
                <a:ea typeface="Calibri" panose="020F0502020204030204" pitchFamily="34" charset="0"/>
                <a:cs typeface="Times New Roman" panose="02020603050405020304" pitchFamily="18" charset="0"/>
              </a:rPr>
              <a:t> states that ‘</a:t>
            </a: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Only items that meet the definition of an asset, a liability or equity are recognised in the statement of financial position. Similarly, only items that meet the definition of income or expenses are recognised in the statement(s) of financial performance. However, not all items that meet the definition of one of those elements are recognised</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15000"/>
              </a:lnSpc>
              <a:spcAft>
                <a:spcPts val="6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a:t>
            </a:r>
            <a:r>
              <a:rPr lang="en-AU" sz="1800" i="1" dirty="0">
                <a:effectLst/>
                <a:latin typeface="Calibri" panose="020F0502020204030204" pitchFamily="34" charset="0"/>
                <a:ea typeface="Calibri" panose="020F0502020204030204" pitchFamily="34" charset="0"/>
                <a:cs typeface="Times New Roman" panose="02020603050405020304" pitchFamily="18" charset="0"/>
              </a:rPr>
              <a:t>Conceptual Framework</a:t>
            </a:r>
            <a:r>
              <a:rPr lang="en-AU" sz="1800" dirty="0">
                <a:effectLst/>
                <a:latin typeface="Calibri" panose="020F0502020204030204" pitchFamily="34" charset="0"/>
                <a:ea typeface="Calibri" panose="020F0502020204030204" pitchFamily="34" charset="0"/>
                <a:cs typeface="Times New Roman" panose="02020603050405020304" pitchFamily="18" charset="0"/>
              </a:rPr>
              <a:t> outlines that ‘</a:t>
            </a: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An asset or liability is recognised only if recognition of that asset or liability and of any resulting income, expenses or changes in equity provides users of financial statements with information that is useful</a:t>
            </a:r>
            <a:r>
              <a:rPr lang="en-AU" sz="1800" dirty="0">
                <a:effectLst/>
                <a:latin typeface="Calibri" panose="020F0502020204030204" pitchFamily="34" charset="0"/>
                <a:ea typeface="Calibri" panose="020F0502020204030204" pitchFamily="34" charset="0"/>
                <a:cs typeface="Times New Roman" panose="02020603050405020304" pitchFamily="18" charset="0"/>
              </a:rPr>
              <a:t>,’  i.e. with: </a:t>
            </a:r>
          </a:p>
          <a:p>
            <a:pPr marL="342900" lvl="0" indent="-342900">
              <a:lnSpc>
                <a:spcPct val="115000"/>
              </a:lnSpc>
              <a:spcAft>
                <a:spcPts val="600"/>
              </a:spcAft>
              <a:buSzPts val="1100"/>
              <a:buFont typeface="+mj-lt"/>
              <a:buAutoNum type="alphaLcParenBoth"/>
              <a:tabLst>
                <a:tab pos="228600" algn="l"/>
                <a:tab pos="457200" algn="l"/>
              </a:tabLst>
            </a:pPr>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relevant information about the asset or liability and about any resulting income, expenses or changes in equity; and </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a faithful representation of the asset or liability and of any resulting income, expenses or changes in equity</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endParaRPr lang="en-AU" dirty="0"/>
          </a:p>
        </p:txBody>
      </p:sp>
      <p:sp>
        <p:nvSpPr>
          <p:cNvPr id="4" name="TextBox 3">
            <a:extLst>
              <a:ext uri="{FF2B5EF4-FFF2-40B4-BE49-F238E27FC236}">
                <a16:creationId xmlns:a16="http://schemas.microsoft.com/office/drawing/2014/main" id="{1F36A0F0-5D89-40D1-9C4B-245FB140DC2D}"/>
              </a:ext>
            </a:extLst>
          </p:cNvPr>
          <p:cNvSpPr txBox="1"/>
          <p:nvPr/>
        </p:nvSpPr>
        <p:spPr>
          <a:xfrm>
            <a:off x="830252" y="482444"/>
            <a:ext cx="4370047" cy="461665"/>
          </a:xfrm>
          <a:prstGeom prst="rect">
            <a:avLst/>
          </a:prstGeom>
          <a:noFill/>
        </p:spPr>
        <p:txBody>
          <a:bodyPr wrap="square" rtlCol="0">
            <a:spAutoFit/>
          </a:bodyPr>
          <a:lstStyle/>
          <a:p>
            <a:r>
              <a:rPr lang="en-AU" sz="2400" b="1" dirty="0">
                <a:effectLst>
                  <a:outerShdw blurRad="38100" dist="38100" dir="2700000" algn="tl">
                    <a:srgbClr val="000000">
                      <a:alpha val="43137"/>
                    </a:srgbClr>
                  </a:outerShdw>
                </a:effectLst>
              </a:rPr>
              <a:t>Recognition:</a:t>
            </a:r>
          </a:p>
        </p:txBody>
      </p:sp>
    </p:spTree>
    <p:extLst>
      <p:ext uri="{BB962C8B-B14F-4D97-AF65-F5344CB8AC3E}">
        <p14:creationId xmlns:p14="http://schemas.microsoft.com/office/powerpoint/2010/main" val="2751710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760A09-6839-448B-8EF3-2863AC8CD101}"/>
              </a:ext>
            </a:extLst>
          </p:cNvPr>
          <p:cNvSpPr txBox="1"/>
          <p:nvPr/>
        </p:nvSpPr>
        <p:spPr>
          <a:xfrm>
            <a:off x="841472" y="1999241"/>
            <a:ext cx="9766690" cy="3077766"/>
          </a:xfrm>
          <a:prstGeom prst="rect">
            <a:avLst/>
          </a:prstGeom>
          <a:noFill/>
        </p:spPr>
        <p:txBody>
          <a:bodyPr wrap="square">
            <a:spAutoFit/>
          </a:bodyPr>
          <a:lstStyle/>
          <a:p>
            <a:r>
              <a:rPr lang="en-AU" sz="3200" b="1" dirty="0">
                <a:effectLst>
                  <a:outerShdw blurRad="38100" dist="38100" dir="2700000" algn="tl">
                    <a:srgbClr val="000000">
                      <a:alpha val="43137"/>
                    </a:srgbClr>
                  </a:outerShdw>
                </a:effectLst>
              </a:rPr>
              <a:t>Faithful Representation</a:t>
            </a:r>
          </a:p>
          <a:p>
            <a:endParaRPr lang="en-AU" dirty="0"/>
          </a:p>
          <a:p>
            <a:r>
              <a:rPr lang="en-AU" sz="2400" dirty="0"/>
              <a:t>As defined in the qualitative characteristics of the Conceptual Framework, ‘To be useful, financial information must not only represent relevant phenomena, but it must also faithfully represent the substance of the phenomena that it purports to represent‘ and ‘To be a perfectly faithful representation, a depiction would have three characteristics. It would be complete, neutral and free from error.’ </a:t>
            </a:r>
          </a:p>
        </p:txBody>
      </p:sp>
    </p:spTree>
    <p:extLst>
      <p:ext uri="{BB962C8B-B14F-4D97-AF65-F5344CB8AC3E}">
        <p14:creationId xmlns:p14="http://schemas.microsoft.com/office/powerpoint/2010/main" val="4069530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54563B-8954-47CC-89FF-AB246E650E18}"/>
              </a:ext>
            </a:extLst>
          </p:cNvPr>
          <p:cNvSpPr txBox="1"/>
          <p:nvPr/>
        </p:nvSpPr>
        <p:spPr>
          <a:xfrm>
            <a:off x="701227" y="719832"/>
            <a:ext cx="10035961" cy="5601533"/>
          </a:xfrm>
          <a:prstGeom prst="rect">
            <a:avLst/>
          </a:prstGeom>
          <a:noFill/>
        </p:spPr>
        <p:txBody>
          <a:bodyPr wrap="square">
            <a:spAutoFit/>
          </a:bodyPr>
          <a:lstStyle/>
          <a:p>
            <a:r>
              <a:rPr lang="en-AU" sz="2800" b="1" dirty="0">
                <a:effectLst>
                  <a:outerShdw blurRad="38100" dist="38100" dir="2700000" algn="tl">
                    <a:srgbClr val="000000">
                      <a:alpha val="43137"/>
                    </a:srgbClr>
                  </a:outerShdw>
                </a:effectLst>
              </a:rPr>
              <a:t>Relevance</a:t>
            </a:r>
          </a:p>
          <a:p>
            <a:endParaRPr lang="en-AU" dirty="0"/>
          </a:p>
          <a:p>
            <a:r>
              <a:rPr lang="en-AU" sz="2400" b="1" dirty="0">
                <a:effectLst>
                  <a:outerShdw blurRad="38100" dist="38100" dir="2700000" algn="tl">
                    <a:srgbClr val="000000">
                      <a:alpha val="43137"/>
                    </a:srgbClr>
                  </a:outerShdw>
                </a:effectLst>
              </a:rPr>
              <a:t>As defined in the qualitative characteristics of the Conceptual Framework, ‘Relevant financial information is capable of making a difference in the decisions made by users. Information may be capable of making a difference in a decision even if some users choose not to take advantage of it or are already aware of it from other sources.’ </a:t>
            </a:r>
          </a:p>
          <a:p>
            <a:endParaRPr lang="en-AU" sz="2400" b="1" dirty="0">
              <a:effectLst>
                <a:outerShdw blurRad="38100" dist="38100" dir="2700000" algn="tl">
                  <a:srgbClr val="000000">
                    <a:alpha val="43137"/>
                  </a:srgbClr>
                </a:outerShdw>
              </a:effectLst>
            </a:endParaRPr>
          </a:p>
          <a:p>
            <a:r>
              <a:rPr lang="en-AU" sz="2400" b="1" dirty="0">
                <a:effectLst>
                  <a:outerShdw blurRad="38100" dist="38100" dir="2700000" algn="tl">
                    <a:srgbClr val="000000">
                      <a:alpha val="43137"/>
                    </a:srgbClr>
                  </a:outerShdw>
                </a:effectLst>
              </a:rPr>
              <a:t>According to the Conceptual Framework, an asset or liability may not be recognised if:</a:t>
            </a:r>
          </a:p>
          <a:p>
            <a:endParaRPr lang="en-AU" sz="2400" b="1" dirty="0">
              <a:effectLst>
                <a:outerShdw blurRad="38100" dist="38100" dir="2700000" algn="tl">
                  <a:srgbClr val="000000">
                    <a:alpha val="43137"/>
                  </a:srgbClr>
                </a:outerShdw>
              </a:effectLst>
            </a:endParaRPr>
          </a:p>
          <a:p>
            <a:pPr marL="285750" indent="-285750">
              <a:buFont typeface="Arial" panose="020B0604020202020204" pitchFamily="34" charset="0"/>
              <a:buChar char="•"/>
            </a:pPr>
            <a:r>
              <a:rPr lang="en-AU" sz="2400" b="1" dirty="0">
                <a:effectLst>
                  <a:outerShdw blurRad="38100" dist="38100" dir="2700000" algn="tl">
                    <a:srgbClr val="000000">
                      <a:alpha val="43137"/>
                    </a:srgbClr>
                  </a:outerShdw>
                </a:effectLst>
              </a:rPr>
              <a:t> ‘it is uncertain whether or not the asset or liability exists,’ or </a:t>
            </a:r>
          </a:p>
          <a:p>
            <a:pPr marL="285750" indent="-285750">
              <a:buFont typeface="Arial" panose="020B0604020202020204" pitchFamily="34" charset="0"/>
              <a:buChar char="•"/>
            </a:pPr>
            <a:endParaRPr lang="en-AU" sz="2400" b="1" dirty="0">
              <a:effectLst>
                <a:outerShdw blurRad="38100" dist="38100" dir="2700000" algn="tl">
                  <a:srgbClr val="000000">
                    <a:alpha val="43137"/>
                  </a:srgbClr>
                </a:outerShdw>
              </a:effectLst>
            </a:endParaRPr>
          </a:p>
          <a:p>
            <a:pPr marL="285750" indent="-285750">
              <a:buFont typeface="Arial" panose="020B0604020202020204" pitchFamily="34" charset="0"/>
              <a:buChar char="•"/>
            </a:pPr>
            <a:r>
              <a:rPr lang="en-AU" sz="2400" b="1" dirty="0">
                <a:effectLst>
                  <a:outerShdw blurRad="38100" dist="38100" dir="2700000" algn="tl">
                    <a:srgbClr val="000000">
                      <a:alpha val="43137"/>
                    </a:srgbClr>
                  </a:outerShdw>
                </a:effectLst>
              </a:rPr>
              <a:t>‘it may exist, but the probability of an inflow or outflow of economic benefits is low.’ </a:t>
            </a:r>
          </a:p>
        </p:txBody>
      </p:sp>
    </p:spTree>
    <p:extLst>
      <p:ext uri="{BB962C8B-B14F-4D97-AF65-F5344CB8AC3E}">
        <p14:creationId xmlns:p14="http://schemas.microsoft.com/office/powerpoint/2010/main" val="354018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10C375-F878-435E-AA87-8E22640D90CB}"/>
              </a:ext>
            </a:extLst>
          </p:cNvPr>
          <p:cNvPicPr>
            <a:picLocks noChangeAspect="1"/>
          </p:cNvPicPr>
          <p:nvPr/>
        </p:nvPicPr>
        <p:blipFill>
          <a:blip r:embed="rId2"/>
          <a:stretch>
            <a:fillRect/>
          </a:stretch>
        </p:blipFill>
        <p:spPr>
          <a:xfrm>
            <a:off x="620315" y="1485383"/>
            <a:ext cx="10951369" cy="3724275"/>
          </a:xfrm>
          <a:prstGeom prst="rect">
            <a:avLst/>
          </a:prstGeom>
        </p:spPr>
      </p:pic>
      <p:sp>
        <p:nvSpPr>
          <p:cNvPr id="4" name="Star: 5 Points 3">
            <a:extLst>
              <a:ext uri="{FF2B5EF4-FFF2-40B4-BE49-F238E27FC236}">
                <a16:creationId xmlns:a16="http://schemas.microsoft.com/office/drawing/2014/main" id="{A7F9C53F-BCEF-41A8-A18B-EC7830227458}"/>
              </a:ext>
            </a:extLst>
          </p:cNvPr>
          <p:cNvSpPr/>
          <p:nvPr/>
        </p:nvSpPr>
        <p:spPr>
          <a:xfrm>
            <a:off x="7907825" y="4204163"/>
            <a:ext cx="528637" cy="314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Star: 5 Points 4">
            <a:extLst>
              <a:ext uri="{FF2B5EF4-FFF2-40B4-BE49-F238E27FC236}">
                <a16:creationId xmlns:a16="http://schemas.microsoft.com/office/drawing/2014/main" id="{3D465711-4E79-4599-805B-F29ED7C33DC1}"/>
              </a:ext>
            </a:extLst>
          </p:cNvPr>
          <p:cNvSpPr/>
          <p:nvPr/>
        </p:nvSpPr>
        <p:spPr>
          <a:xfrm>
            <a:off x="4397014" y="4709982"/>
            <a:ext cx="528637" cy="314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Star: 5 Points 5">
            <a:extLst>
              <a:ext uri="{FF2B5EF4-FFF2-40B4-BE49-F238E27FC236}">
                <a16:creationId xmlns:a16="http://schemas.microsoft.com/office/drawing/2014/main" id="{93495B7E-1409-429A-9B69-FB9749DF140B}"/>
              </a:ext>
            </a:extLst>
          </p:cNvPr>
          <p:cNvSpPr/>
          <p:nvPr/>
        </p:nvSpPr>
        <p:spPr>
          <a:xfrm>
            <a:off x="4516428" y="2064285"/>
            <a:ext cx="528637" cy="314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tar: 5 Points 6">
            <a:extLst>
              <a:ext uri="{FF2B5EF4-FFF2-40B4-BE49-F238E27FC236}">
                <a16:creationId xmlns:a16="http://schemas.microsoft.com/office/drawing/2014/main" id="{544A0EC3-0F2A-438F-AE0A-23C606DD6518}"/>
              </a:ext>
            </a:extLst>
          </p:cNvPr>
          <p:cNvSpPr/>
          <p:nvPr/>
        </p:nvSpPr>
        <p:spPr>
          <a:xfrm>
            <a:off x="4465922" y="3636971"/>
            <a:ext cx="528637" cy="314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Star: 5 Points 7">
            <a:extLst>
              <a:ext uri="{FF2B5EF4-FFF2-40B4-BE49-F238E27FC236}">
                <a16:creationId xmlns:a16="http://schemas.microsoft.com/office/drawing/2014/main" id="{B5A228FF-EBF7-4ED2-B8A3-9EECDB0D16C0}"/>
              </a:ext>
            </a:extLst>
          </p:cNvPr>
          <p:cNvSpPr/>
          <p:nvPr/>
        </p:nvSpPr>
        <p:spPr>
          <a:xfrm>
            <a:off x="4465924" y="2587589"/>
            <a:ext cx="528637" cy="347276"/>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Star: 5 Points 8">
            <a:extLst>
              <a:ext uri="{FF2B5EF4-FFF2-40B4-BE49-F238E27FC236}">
                <a16:creationId xmlns:a16="http://schemas.microsoft.com/office/drawing/2014/main" id="{C7CE3F13-821F-431D-9969-0D60E3474913}"/>
              </a:ext>
            </a:extLst>
          </p:cNvPr>
          <p:cNvSpPr/>
          <p:nvPr/>
        </p:nvSpPr>
        <p:spPr>
          <a:xfrm>
            <a:off x="4465923" y="3149735"/>
            <a:ext cx="528637" cy="314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36030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54313A-4271-4919-A20B-8EF7F00AD506}"/>
              </a:ext>
            </a:extLst>
          </p:cNvPr>
          <p:cNvSpPr txBox="1"/>
          <p:nvPr/>
        </p:nvSpPr>
        <p:spPr>
          <a:xfrm>
            <a:off x="1004157" y="1617030"/>
            <a:ext cx="9531078" cy="4093428"/>
          </a:xfrm>
          <a:prstGeom prst="rect">
            <a:avLst/>
          </a:prstGeom>
          <a:noFill/>
        </p:spPr>
        <p:txBody>
          <a:bodyPr wrap="square">
            <a:spAutoFit/>
          </a:bodyPr>
          <a:lstStyle/>
          <a:p>
            <a:r>
              <a:rPr lang="en-AU" sz="2000" dirty="0">
                <a:effectLst>
                  <a:outerShdw blurRad="38100" dist="38100" dir="2700000" algn="tl">
                    <a:srgbClr val="000000">
                      <a:alpha val="43137"/>
                    </a:srgbClr>
                  </a:outerShdw>
                </a:effectLst>
              </a:rPr>
              <a:t>According to the Conceptual Framework, for an asset or liability to be recognised it must be measured. </a:t>
            </a:r>
          </a:p>
          <a:p>
            <a:endParaRPr lang="en-AU" sz="2000" dirty="0">
              <a:effectLst>
                <a:outerShdw blurRad="38100" dist="38100" dir="2700000" algn="tl">
                  <a:srgbClr val="000000">
                    <a:alpha val="43137"/>
                  </a:srgbClr>
                </a:outerShdw>
              </a:effectLst>
            </a:endParaRPr>
          </a:p>
          <a:p>
            <a:r>
              <a:rPr lang="en-AU" sz="2000" dirty="0">
                <a:effectLst>
                  <a:outerShdw blurRad="38100" dist="38100" dir="2700000" algn="tl">
                    <a:srgbClr val="000000">
                      <a:alpha val="43137"/>
                    </a:srgbClr>
                  </a:outerShdw>
                </a:effectLst>
              </a:rPr>
              <a:t>The level of measurement uncertainty associated with the asset or liability may impact on whether a faithful representation can be provided of the item. </a:t>
            </a:r>
          </a:p>
          <a:p>
            <a:endParaRPr lang="en-AU" sz="2000" dirty="0">
              <a:effectLst>
                <a:outerShdw blurRad="38100" dist="38100" dir="2700000" algn="tl">
                  <a:srgbClr val="000000">
                    <a:alpha val="43137"/>
                  </a:srgbClr>
                </a:outerShdw>
              </a:effectLst>
            </a:endParaRPr>
          </a:p>
          <a:p>
            <a:r>
              <a:rPr lang="en-AU" sz="2000" dirty="0">
                <a:effectLst>
                  <a:outerShdw blurRad="38100" dist="38100" dir="2700000" algn="tl">
                    <a:srgbClr val="000000">
                      <a:alpha val="43137"/>
                    </a:srgbClr>
                  </a:outerShdw>
                </a:effectLst>
              </a:rPr>
              <a:t>Measurement uncertainty is defined as ‘uncertainty that arises when monetary amounts in financial reports cannot be observed directly and must instead be estimated.’ </a:t>
            </a:r>
          </a:p>
          <a:p>
            <a:endParaRPr lang="en-AU" sz="2000" dirty="0">
              <a:effectLst>
                <a:outerShdw blurRad="38100" dist="38100" dir="2700000" algn="tl">
                  <a:srgbClr val="000000">
                    <a:alpha val="43137"/>
                  </a:srgbClr>
                </a:outerShdw>
              </a:effectLst>
            </a:endParaRPr>
          </a:p>
          <a:p>
            <a:r>
              <a:rPr lang="en-AU" sz="2000" dirty="0">
                <a:effectLst>
                  <a:outerShdw blurRad="38100" dist="38100" dir="2700000" algn="tl">
                    <a:srgbClr val="000000">
                      <a:alpha val="43137"/>
                    </a:srgbClr>
                  </a:outerShdw>
                </a:effectLst>
              </a:rPr>
              <a:t>Measurement requires the elements to be able to be quantified in monetary terms. To be able to quantify or measure with certainty the elements, the business must select a measurement basis, i.e. either historical cost or current value (current value includes fair value, value in use/fulfilment value or current cost).</a:t>
            </a:r>
          </a:p>
        </p:txBody>
      </p:sp>
      <p:sp>
        <p:nvSpPr>
          <p:cNvPr id="5" name="TextBox 4">
            <a:extLst>
              <a:ext uri="{FF2B5EF4-FFF2-40B4-BE49-F238E27FC236}">
                <a16:creationId xmlns:a16="http://schemas.microsoft.com/office/drawing/2014/main" id="{BF058BDC-313D-450D-B3DD-E3018CED8484}"/>
              </a:ext>
            </a:extLst>
          </p:cNvPr>
          <p:cNvSpPr txBox="1"/>
          <p:nvPr/>
        </p:nvSpPr>
        <p:spPr>
          <a:xfrm>
            <a:off x="1161232" y="908789"/>
            <a:ext cx="3910042" cy="461665"/>
          </a:xfrm>
          <a:prstGeom prst="rect">
            <a:avLst/>
          </a:prstGeom>
          <a:noFill/>
        </p:spPr>
        <p:txBody>
          <a:bodyPr wrap="square" rtlCol="0">
            <a:spAutoFit/>
          </a:bodyPr>
          <a:lstStyle/>
          <a:p>
            <a:r>
              <a:rPr lang="en-AU" sz="2400" b="1" dirty="0">
                <a:effectLst>
                  <a:outerShdw blurRad="38100" dist="38100" dir="2700000" algn="tl">
                    <a:srgbClr val="000000">
                      <a:alpha val="43137"/>
                    </a:srgbClr>
                  </a:outerShdw>
                </a:effectLst>
              </a:rPr>
              <a:t>Measurement</a:t>
            </a:r>
          </a:p>
        </p:txBody>
      </p:sp>
    </p:spTree>
    <p:extLst>
      <p:ext uri="{BB962C8B-B14F-4D97-AF65-F5344CB8AC3E}">
        <p14:creationId xmlns:p14="http://schemas.microsoft.com/office/powerpoint/2010/main" val="3729330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F435F0-41EA-4854-A449-47344690ED23}"/>
              </a:ext>
            </a:extLst>
          </p:cNvPr>
          <p:cNvSpPr txBox="1"/>
          <p:nvPr/>
        </p:nvSpPr>
        <p:spPr>
          <a:xfrm>
            <a:off x="802203" y="1860742"/>
            <a:ext cx="9637663" cy="3170099"/>
          </a:xfrm>
          <a:prstGeom prst="rect">
            <a:avLst/>
          </a:prstGeom>
          <a:noFill/>
        </p:spPr>
        <p:txBody>
          <a:bodyPr wrap="square">
            <a:spAutoFit/>
          </a:bodyPr>
          <a:lstStyle/>
          <a:p>
            <a:r>
              <a:rPr lang="en-AU" sz="2000" dirty="0">
                <a:effectLst>
                  <a:outerShdw blurRad="38100" dist="38100" dir="2700000" algn="tl">
                    <a:srgbClr val="000000">
                      <a:alpha val="43137"/>
                    </a:srgbClr>
                  </a:outerShdw>
                </a:effectLst>
              </a:rPr>
              <a:t>The Conceptual Framework points out that recognition links the elements in the statement of financial position (i.e. assets, liabilities and equity) and the elements in the statement of financial performance (i.e. income and expenses). </a:t>
            </a:r>
          </a:p>
          <a:p>
            <a:endParaRPr lang="en-AU" sz="2000" dirty="0">
              <a:effectLst>
                <a:outerShdw blurRad="38100" dist="38100" dir="2700000" algn="tl">
                  <a:srgbClr val="000000">
                    <a:alpha val="43137"/>
                  </a:srgbClr>
                </a:outerShdw>
              </a:effectLst>
            </a:endParaRPr>
          </a:p>
          <a:p>
            <a:r>
              <a:rPr lang="en-AU" sz="2000" dirty="0">
                <a:effectLst>
                  <a:outerShdw blurRad="38100" dist="38100" dir="2700000" algn="tl">
                    <a:srgbClr val="000000">
                      <a:alpha val="43137"/>
                    </a:srgbClr>
                  </a:outerShdw>
                </a:effectLst>
              </a:rPr>
              <a:t>The link between the two statements arises because the recognition or change of one item requires the recognition, or derecognition, of one or more other </a:t>
            </a:r>
          </a:p>
          <a:p>
            <a:r>
              <a:rPr lang="en-AU" sz="2000" dirty="0">
                <a:effectLst>
                  <a:outerShdw blurRad="38100" dist="38100" dir="2700000" algn="tl">
                    <a:srgbClr val="000000">
                      <a:alpha val="43137"/>
                    </a:srgbClr>
                  </a:outerShdw>
                </a:effectLst>
              </a:rPr>
              <a:t>items. </a:t>
            </a:r>
          </a:p>
          <a:p>
            <a:endParaRPr lang="en-AU" sz="2000" dirty="0">
              <a:effectLst>
                <a:outerShdw blurRad="38100" dist="38100" dir="2700000" algn="tl">
                  <a:srgbClr val="000000">
                    <a:alpha val="43137"/>
                  </a:srgbClr>
                </a:outerShdw>
              </a:effectLst>
            </a:endParaRPr>
          </a:p>
          <a:p>
            <a:r>
              <a:rPr lang="en-AU" sz="2000" dirty="0">
                <a:effectLst>
                  <a:outerShdw blurRad="38100" dist="38100" dir="2700000" algn="tl">
                    <a:srgbClr val="000000">
                      <a:alpha val="43137"/>
                    </a:srgbClr>
                  </a:outerShdw>
                </a:effectLst>
              </a:rPr>
              <a:t>Derecognition is defined as ‘the removal of all or part of a recognised asset or liability from an entity’s statement of financial position.’</a:t>
            </a:r>
            <a:endParaRPr lang="en-AU"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DD0462B3-7CF3-444F-A8C2-0805776B6094}"/>
              </a:ext>
            </a:extLst>
          </p:cNvPr>
          <p:cNvSpPr txBox="1"/>
          <p:nvPr/>
        </p:nvSpPr>
        <p:spPr>
          <a:xfrm>
            <a:off x="925620" y="852692"/>
            <a:ext cx="4745904" cy="584775"/>
          </a:xfrm>
          <a:prstGeom prst="rect">
            <a:avLst/>
          </a:prstGeom>
          <a:noFill/>
        </p:spPr>
        <p:txBody>
          <a:bodyPr wrap="square" rtlCol="0">
            <a:spAutoFit/>
          </a:bodyPr>
          <a:lstStyle/>
          <a:p>
            <a:r>
              <a:rPr lang="en-AU" sz="3200" b="1" dirty="0">
                <a:effectLst>
                  <a:outerShdw blurRad="38100" dist="38100" dir="2700000" algn="tl">
                    <a:srgbClr val="000000">
                      <a:alpha val="43137"/>
                    </a:srgbClr>
                  </a:outerShdw>
                </a:effectLst>
              </a:rPr>
              <a:t>Recognition</a:t>
            </a:r>
          </a:p>
        </p:txBody>
      </p:sp>
    </p:spTree>
    <p:extLst>
      <p:ext uri="{BB962C8B-B14F-4D97-AF65-F5344CB8AC3E}">
        <p14:creationId xmlns:p14="http://schemas.microsoft.com/office/powerpoint/2010/main" val="786254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9EE63E3-B56C-4B4F-B57D-9E347C0A9551}"/>
              </a:ext>
            </a:extLst>
          </p:cNvPr>
          <p:cNvSpPr txBox="1"/>
          <p:nvPr/>
        </p:nvSpPr>
        <p:spPr>
          <a:xfrm>
            <a:off x="1133182" y="1492211"/>
            <a:ext cx="9110341" cy="2862322"/>
          </a:xfrm>
          <a:prstGeom prst="rect">
            <a:avLst/>
          </a:prstGeom>
          <a:noFill/>
        </p:spPr>
        <p:txBody>
          <a:bodyPr wrap="square">
            <a:spAutoFit/>
          </a:bodyPr>
          <a:lstStyle/>
          <a:p>
            <a:r>
              <a:rPr lang="en-AU" sz="1800" dirty="0">
                <a:effectLst/>
                <a:latin typeface="Calibri" panose="020F0502020204030204" pitchFamily="34" charset="0"/>
                <a:ea typeface="Calibri" panose="020F0502020204030204" pitchFamily="34" charset="0"/>
                <a:cs typeface="Times New Roman" panose="02020603050405020304" pitchFamily="18" charset="0"/>
              </a:rPr>
              <a:t>According to the </a:t>
            </a:r>
            <a:r>
              <a:rPr lang="en-AU" sz="1800" i="1" dirty="0">
                <a:effectLst/>
                <a:latin typeface="Calibri" panose="020F0502020204030204" pitchFamily="34" charset="0"/>
                <a:ea typeface="Calibri" panose="020F0502020204030204" pitchFamily="34" charset="0"/>
                <a:cs typeface="Times New Roman" panose="02020603050405020304" pitchFamily="18" charset="0"/>
              </a:rPr>
              <a:t>Conceptual Framework</a:t>
            </a:r>
            <a:r>
              <a:rPr lang="en-AU" sz="1800" dirty="0">
                <a:effectLst/>
                <a:latin typeface="Calibri" panose="020F0502020204030204" pitchFamily="34" charset="0"/>
                <a:ea typeface="Calibri" panose="020F0502020204030204" pitchFamily="34" charset="0"/>
                <a:cs typeface="Times New Roman" panose="02020603050405020304" pitchFamily="18" charset="0"/>
              </a:rPr>
              <a:t>,</a:t>
            </a:r>
            <a:r>
              <a:rPr lang="en-AU" sz="1800" i="1" dirty="0">
                <a:effectLst/>
                <a:latin typeface="Calibri" panose="020F0502020204030204" pitchFamily="34" charset="0"/>
                <a:ea typeface="Calibri" panose="020F0502020204030204" pitchFamily="34" charset="0"/>
                <a:cs typeface="Times New Roman" panose="02020603050405020304" pitchFamily="18" charset="0"/>
              </a:rPr>
              <a:t> </a:t>
            </a:r>
            <a:r>
              <a:rPr lang="en-AU" sz="1800" dirty="0">
                <a:effectLst/>
                <a:latin typeface="Calibri" panose="020F0502020204030204" pitchFamily="34" charset="0"/>
                <a:ea typeface="Calibri" panose="020F0502020204030204" pitchFamily="34" charset="0"/>
                <a:cs typeface="Times New Roman" panose="02020603050405020304" pitchFamily="18" charset="0"/>
              </a:rPr>
              <a:t>for an asset or liability to be recognised it must be measured. </a:t>
            </a:r>
          </a:p>
          <a:p>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The level of measurement uncertainty associated with the asset or liability may impact on whether a faithful representation can be provided of the item</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AU" dirty="0">
              <a:latin typeface="Calibri" panose="020F0502020204030204" pitchFamily="34" charset="0"/>
              <a:ea typeface="Calibri" panose="020F0502020204030204" pitchFamily="34" charset="0"/>
              <a:cs typeface="Times New Roman" panose="02020603050405020304" pitchFamily="18" charset="0"/>
            </a:endParaRPr>
          </a:p>
          <a:p>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Measurement uncertainty is defined as ‘uncertainty that arises when monetary amounts in financial reports cannot be observed directly and must instead be estimated.’ </a:t>
            </a:r>
          </a:p>
          <a:p>
            <a:endParaRPr lang="en-AU" dirty="0">
              <a:highlight>
                <a:srgbClr val="FFFF00"/>
              </a:highlight>
              <a:latin typeface="Calibri" panose="020F0502020204030204" pitchFamily="34" charset="0"/>
              <a:ea typeface="Calibri" panose="020F0502020204030204" pitchFamily="34" charset="0"/>
              <a:cs typeface="Times New Roman" panose="02020603050405020304" pitchFamily="18" charset="0"/>
            </a:endParaRPr>
          </a:p>
          <a:p>
            <a:r>
              <a:rPr lang="en-AU"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Measurement requires the elements to be able to be quantified in monetary terms. </a:t>
            </a:r>
            <a:endParaRPr lang="en-AU" dirty="0">
              <a:highlight>
                <a:srgbClr val="FFFF00"/>
              </a:highlight>
            </a:endParaRPr>
          </a:p>
        </p:txBody>
      </p:sp>
      <p:sp>
        <p:nvSpPr>
          <p:cNvPr id="4" name="TextBox 3">
            <a:extLst>
              <a:ext uri="{FF2B5EF4-FFF2-40B4-BE49-F238E27FC236}">
                <a16:creationId xmlns:a16="http://schemas.microsoft.com/office/drawing/2014/main" id="{A2063FDB-52D2-4AD0-BD79-20978596BFBF}"/>
              </a:ext>
            </a:extLst>
          </p:cNvPr>
          <p:cNvSpPr txBox="1"/>
          <p:nvPr/>
        </p:nvSpPr>
        <p:spPr>
          <a:xfrm>
            <a:off x="1133182" y="549762"/>
            <a:ext cx="4549562" cy="584775"/>
          </a:xfrm>
          <a:prstGeom prst="rect">
            <a:avLst/>
          </a:prstGeom>
          <a:noFill/>
        </p:spPr>
        <p:txBody>
          <a:bodyPr wrap="square" rtlCol="0">
            <a:spAutoFit/>
          </a:bodyPr>
          <a:lstStyle/>
          <a:p>
            <a:r>
              <a:rPr lang="en-AU" sz="3200" b="1" dirty="0">
                <a:effectLst>
                  <a:outerShdw blurRad="38100" dist="38100" dir="2700000" algn="tl">
                    <a:srgbClr val="000000">
                      <a:alpha val="43137"/>
                    </a:srgbClr>
                  </a:outerShdw>
                </a:effectLst>
              </a:rPr>
              <a:t>Measurement</a:t>
            </a:r>
          </a:p>
        </p:txBody>
      </p:sp>
    </p:spTree>
    <p:extLst>
      <p:ext uri="{BB962C8B-B14F-4D97-AF65-F5344CB8AC3E}">
        <p14:creationId xmlns:p14="http://schemas.microsoft.com/office/powerpoint/2010/main" val="2796365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8341A5-464B-40BA-AE69-056311388EAE}"/>
              </a:ext>
            </a:extLst>
          </p:cNvPr>
          <p:cNvPicPr>
            <a:picLocks noChangeAspect="1"/>
          </p:cNvPicPr>
          <p:nvPr/>
        </p:nvPicPr>
        <p:blipFill>
          <a:blip r:embed="rId2"/>
          <a:stretch>
            <a:fillRect/>
          </a:stretch>
        </p:blipFill>
        <p:spPr>
          <a:xfrm>
            <a:off x="678787" y="1458716"/>
            <a:ext cx="10660520" cy="4339595"/>
          </a:xfrm>
          <a:prstGeom prst="rect">
            <a:avLst/>
          </a:prstGeom>
        </p:spPr>
      </p:pic>
      <p:sp>
        <p:nvSpPr>
          <p:cNvPr id="4" name="TextBox 3">
            <a:extLst>
              <a:ext uri="{FF2B5EF4-FFF2-40B4-BE49-F238E27FC236}">
                <a16:creationId xmlns:a16="http://schemas.microsoft.com/office/drawing/2014/main" id="{2803D4B2-9AEA-4D36-9953-253A750F92E2}"/>
              </a:ext>
            </a:extLst>
          </p:cNvPr>
          <p:cNvSpPr txBox="1"/>
          <p:nvPr/>
        </p:nvSpPr>
        <p:spPr>
          <a:xfrm>
            <a:off x="457200" y="792956"/>
            <a:ext cx="578644" cy="369332"/>
          </a:xfrm>
          <a:prstGeom prst="rect">
            <a:avLst/>
          </a:prstGeom>
          <a:noFill/>
        </p:spPr>
        <p:txBody>
          <a:bodyPr wrap="square" rtlCol="0">
            <a:spAutoFit/>
          </a:bodyPr>
          <a:lstStyle/>
          <a:p>
            <a:r>
              <a:rPr lang="en-AU" dirty="0"/>
              <a:t>1</a:t>
            </a:r>
          </a:p>
        </p:txBody>
      </p:sp>
    </p:spTree>
    <p:extLst>
      <p:ext uri="{BB962C8B-B14F-4D97-AF65-F5344CB8AC3E}">
        <p14:creationId xmlns:p14="http://schemas.microsoft.com/office/powerpoint/2010/main" val="3126186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C75AF5-F2FC-46A7-B820-F3656CFF3A18}"/>
              </a:ext>
            </a:extLst>
          </p:cNvPr>
          <p:cNvPicPr>
            <a:picLocks noChangeAspect="1"/>
          </p:cNvPicPr>
          <p:nvPr/>
        </p:nvPicPr>
        <p:blipFill>
          <a:blip r:embed="rId2"/>
          <a:stretch>
            <a:fillRect/>
          </a:stretch>
        </p:blipFill>
        <p:spPr>
          <a:xfrm>
            <a:off x="507206" y="1751141"/>
            <a:ext cx="10629901" cy="3556665"/>
          </a:xfrm>
          <a:prstGeom prst="rect">
            <a:avLst/>
          </a:prstGeom>
        </p:spPr>
      </p:pic>
      <p:sp>
        <p:nvSpPr>
          <p:cNvPr id="4" name="TextBox 3">
            <a:extLst>
              <a:ext uri="{FF2B5EF4-FFF2-40B4-BE49-F238E27FC236}">
                <a16:creationId xmlns:a16="http://schemas.microsoft.com/office/drawing/2014/main" id="{6027A873-B70A-4844-9252-9FF81138A48D}"/>
              </a:ext>
            </a:extLst>
          </p:cNvPr>
          <p:cNvSpPr txBox="1"/>
          <p:nvPr/>
        </p:nvSpPr>
        <p:spPr>
          <a:xfrm>
            <a:off x="664369" y="650081"/>
            <a:ext cx="592931" cy="369332"/>
          </a:xfrm>
          <a:prstGeom prst="rect">
            <a:avLst/>
          </a:prstGeom>
          <a:noFill/>
        </p:spPr>
        <p:txBody>
          <a:bodyPr wrap="square" rtlCol="0">
            <a:spAutoFit/>
          </a:bodyPr>
          <a:lstStyle/>
          <a:p>
            <a:r>
              <a:rPr lang="en-AU" dirty="0"/>
              <a:t>2</a:t>
            </a:r>
          </a:p>
        </p:txBody>
      </p:sp>
    </p:spTree>
    <p:extLst>
      <p:ext uri="{BB962C8B-B14F-4D97-AF65-F5344CB8AC3E}">
        <p14:creationId xmlns:p14="http://schemas.microsoft.com/office/powerpoint/2010/main" val="1165560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22D016-40F0-49C1-9DBF-FA7E3A198C29}"/>
              </a:ext>
            </a:extLst>
          </p:cNvPr>
          <p:cNvPicPr>
            <a:picLocks noChangeAspect="1"/>
          </p:cNvPicPr>
          <p:nvPr/>
        </p:nvPicPr>
        <p:blipFill>
          <a:blip r:embed="rId2"/>
          <a:stretch>
            <a:fillRect/>
          </a:stretch>
        </p:blipFill>
        <p:spPr>
          <a:xfrm>
            <a:off x="228600" y="1659063"/>
            <a:ext cx="11456194" cy="3416401"/>
          </a:xfrm>
          <a:prstGeom prst="rect">
            <a:avLst/>
          </a:prstGeom>
        </p:spPr>
      </p:pic>
      <p:sp>
        <p:nvSpPr>
          <p:cNvPr id="4" name="TextBox 3">
            <a:extLst>
              <a:ext uri="{FF2B5EF4-FFF2-40B4-BE49-F238E27FC236}">
                <a16:creationId xmlns:a16="http://schemas.microsoft.com/office/drawing/2014/main" id="{3F969F60-AAC4-4E0F-B916-479C54EF1CFF}"/>
              </a:ext>
            </a:extLst>
          </p:cNvPr>
          <p:cNvSpPr txBox="1"/>
          <p:nvPr/>
        </p:nvSpPr>
        <p:spPr>
          <a:xfrm>
            <a:off x="478631" y="592931"/>
            <a:ext cx="578644" cy="369332"/>
          </a:xfrm>
          <a:prstGeom prst="rect">
            <a:avLst/>
          </a:prstGeom>
          <a:noFill/>
        </p:spPr>
        <p:txBody>
          <a:bodyPr wrap="square" rtlCol="0">
            <a:spAutoFit/>
          </a:bodyPr>
          <a:lstStyle/>
          <a:p>
            <a:r>
              <a:rPr lang="en-AU" dirty="0"/>
              <a:t>3</a:t>
            </a:r>
          </a:p>
        </p:txBody>
      </p:sp>
    </p:spTree>
    <p:extLst>
      <p:ext uri="{BB962C8B-B14F-4D97-AF65-F5344CB8AC3E}">
        <p14:creationId xmlns:p14="http://schemas.microsoft.com/office/powerpoint/2010/main" val="268511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3AE343-B08D-4E8D-8044-4DBB61ECBE04}"/>
              </a:ext>
            </a:extLst>
          </p:cNvPr>
          <p:cNvPicPr>
            <a:picLocks noChangeAspect="1"/>
          </p:cNvPicPr>
          <p:nvPr/>
        </p:nvPicPr>
        <p:blipFill>
          <a:blip r:embed="rId2"/>
          <a:stretch>
            <a:fillRect/>
          </a:stretch>
        </p:blipFill>
        <p:spPr>
          <a:xfrm>
            <a:off x="457200" y="1926710"/>
            <a:ext cx="10877550" cy="2302390"/>
          </a:xfrm>
          <a:prstGeom prst="rect">
            <a:avLst/>
          </a:prstGeom>
        </p:spPr>
      </p:pic>
      <p:sp>
        <p:nvSpPr>
          <p:cNvPr id="4" name="TextBox 3">
            <a:extLst>
              <a:ext uri="{FF2B5EF4-FFF2-40B4-BE49-F238E27FC236}">
                <a16:creationId xmlns:a16="http://schemas.microsoft.com/office/drawing/2014/main" id="{3DCFA8A6-A8E7-4503-803F-FA4B1C2E501B}"/>
              </a:ext>
            </a:extLst>
          </p:cNvPr>
          <p:cNvSpPr txBox="1"/>
          <p:nvPr/>
        </p:nvSpPr>
        <p:spPr>
          <a:xfrm>
            <a:off x="302930" y="819033"/>
            <a:ext cx="617080" cy="369332"/>
          </a:xfrm>
          <a:prstGeom prst="rect">
            <a:avLst/>
          </a:prstGeom>
          <a:noFill/>
        </p:spPr>
        <p:txBody>
          <a:bodyPr wrap="square" rtlCol="0">
            <a:spAutoFit/>
          </a:bodyPr>
          <a:lstStyle/>
          <a:p>
            <a:r>
              <a:rPr lang="en-AU" dirty="0"/>
              <a:t>4</a:t>
            </a:r>
          </a:p>
        </p:txBody>
      </p:sp>
    </p:spTree>
    <p:extLst>
      <p:ext uri="{BB962C8B-B14F-4D97-AF65-F5344CB8AC3E}">
        <p14:creationId xmlns:p14="http://schemas.microsoft.com/office/powerpoint/2010/main" val="1630989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96C008-B4DC-4C0C-9944-96E7104EC71E}"/>
              </a:ext>
            </a:extLst>
          </p:cNvPr>
          <p:cNvPicPr>
            <a:picLocks noChangeAspect="1"/>
          </p:cNvPicPr>
          <p:nvPr/>
        </p:nvPicPr>
        <p:blipFill>
          <a:blip r:embed="rId2"/>
          <a:stretch>
            <a:fillRect/>
          </a:stretch>
        </p:blipFill>
        <p:spPr>
          <a:xfrm>
            <a:off x="633909" y="1670213"/>
            <a:ext cx="10924182" cy="2880356"/>
          </a:xfrm>
          <a:prstGeom prst="rect">
            <a:avLst/>
          </a:prstGeom>
        </p:spPr>
      </p:pic>
      <p:sp>
        <p:nvSpPr>
          <p:cNvPr id="4" name="TextBox 3">
            <a:extLst>
              <a:ext uri="{FF2B5EF4-FFF2-40B4-BE49-F238E27FC236}">
                <a16:creationId xmlns:a16="http://schemas.microsoft.com/office/drawing/2014/main" id="{ACD9A67A-CDBE-4D76-9524-438E29969BE9}"/>
              </a:ext>
            </a:extLst>
          </p:cNvPr>
          <p:cNvSpPr txBox="1"/>
          <p:nvPr/>
        </p:nvSpPr>
        <p:spPr>
          <a:xfrm>
            <a:off x="633909" y="611470"/>
            <a:ext cx="661958" cy="369332"/>
          </a:xfrm>
          <a:prstGeom prst="rect">
            <a:avLst/>
          </a:prstGeom>
          <a:noFill/>
        </p:spPr>
        <p:txBody>
          <a:bodyPr wrap="square" rtlCol="0">
            <a:spAutoFit/>
          </a:bodyPr>
          <a:lstStyle/>
          <a:p>
            <a:r>
              <a:rPr lang="en-AU" b="1" dirty="0">
                <a:effectLst>
                  <a:outerShdw blurRad="38100" dist="38100" dir="2700000" algn="tl">
                    <a:srgbClr val="000000">
                      <a:alpha val="43137"/>
                    </a:srgbClr>
                  </a:outerShdw>
                </a:effectLst>
              </a:rPr>
              <a:t>5</a:t>
            </a:r>
          </a:p>
        </p:txBody>
      </p:sp>
    </p:spTree>
    <p:extLst>
      <p:ext uri="{BB962C8B-B14F-4D97-AF65-F5344CB8AC3E}">
        <p14:creationId xmlns:p14="http://schemas.microsoft.com/office/powerpoint/2010/main" val="2157913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D3C8B6-A714-4C30-9C05-8B465E128A04}"/>
              </a:ext>
            </a:extLst>
          </p:cNvPr>
          <p:cNvPicPr>
            <a:picLocks noChangeAspect="1"/>
          </p:cNvPicPr>
          <p:nvPr/>
        </p:nvPicPr>
        <p:blipFill>
          <a:blip r:embed="rId2"/>
          <a:stretch>
            <a:fillRect/>
          </a:stretch>
        </p:blipFill>
        <p:spPr>
          <a:xfrm>
            <a:off x="407193" y="1146373"/>
            <a:ext cx="11134725" cy="4697215"/>
          </a:xfrm>
          <a:prstGeom prst="rect">
            <a:avLst/>
          </a:prstGeom>
        </p:spPr>
      </p:pic>
      <p:sp>
        <p:nvSpPr>
          <p:cNvPr id="4" name="TextBox 3">
            <a:extLst>
              <a:ext uri="{FF2B5EF4-FFF2-40B4-BE49-F238E27FC236}">
                <a16:creationId xmlns:a16="http://schemas.microsoft.com/office/drawing/2014/main" id="{41E997F5-DBEF-4692-ADAC-C2DEC79DF861}"/>
              </a:ext>
            </a:extLst>
          </p:cNvPr>
          <p:cNvSpPr txBox="1"/>
          <p:nvPr/>
        </p:nvSpPr>
        <p:spPr>
          <a:xfrm>
            <a:off x="476834" y="532933"/>
            <a:ext cx="499274" cy="369332"/>
          </a:xfrm>
          <a:prstGeom prst="rect">
            <a:avLst/>
          </a:prstGeom>
          <a:noFill/>
        </p:spPr>
        <p:txBody>
          <a:bodyPr wrap="square" rtlCol="0">
            <a:spAutoFit/>
          </a:bodyPr>
          <a:lstStyle/>
          <a:p>
            <a:r>
              <a:rPr lang="en-AU" dirty="0"/>
              <a:t>6</a:t>
            </a:r>
          </a:p>
        </p:txBody>
      </p:sp>
    </p:spTree>
    <p:extLst>
      <p:ext uri="{BB962C8B-B14F-4D97-AF65-F5344CB8AC3E}">
        <p14:creationId xmlns:p14="http://schemas.microsoft.com/office/powerpoint/2010/main" val="498512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9BB883-8EDF-4221-A828-4BDC48B26E6A}"/>
              </a:ext>
            </a:extLst>
          </p:cNvPr>
          <p:cNvPicPr>
            <a:picLocks noChangeAspect="1"/>
          </p:cNvPicPr>
          <p:nvPr/>
        </p:nvPicPr>
        <p:blipFill>
          <a:blip r:embed="rId2"/>
          <a:stretch>
            <a:fillRect/>
          </a:stretch>
        </p:blipFill>
        <p:spPr>
          <a:xfrm>
            <a:off x="168212" y="1721644"/>
            <a:ext cx="11466576" cy="2571750"/>
          </a:xfrm>
          <a:prstGeom prst="rect">
            <a:avLst/>
          </a:prstGeom>
        </p:spPr>
      </p:pic>
      <p:sp>
        <p:nvSpPr>
          <p:cNvPr id="2" name="Rectangle 1">
            <a:extLst>
              <a:ext uri="{FF2B5EF4-FFF2-40B4-BE49-F238E27FC236}">
                <a16:creationId xmlns:a16="http://schemas.microsoft.com/office/drawing/2014/main" id="{5D3F92EC-4946-45CA-B8C4-A8202EB997E5}"/>
              </a:ext>
            </a:extLst>
          </p:cNvPr>
          <p:cNvSpPr/>
          <p:nvPr/>
        </p:nvSpPr>
        <p:spPr>
          <a:xfrm>
            <a:off x="437566" y="1940996"/>
            <a:ext cx="1682944" cy="47122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AU"/>
          </a:p>
        </p:txBody>
      </p:sp>
    </p:spTree>
    <p:extLst>
      <p:ext uri="{BB962C8B-B14F-4D97-AF65-F5344CB8AC3E}">
        <p14:creationId xmlns:p14="http://schemas.microsoft.com/office/powerpoint/2010/main" val="2331018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944</Words>
  <Application>Microsoft Office PowerPoint</Application>
  <PresentationFormat>Widescreen</PresentationFormat>
  <Paragraphs>70</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Symbol</vt:lpstr>
      <vt:lpstr>Wingdings</vt:lpstr>
      <vt:lpstr>Office Theme</vt:lpstr>
      <vt:lpstr>Purpose and Nature of the Following Balance Day Adjustments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BURGOYNE Christopher [Willetton Senior High School]</dc:creator>
  <cp:lastModifiedBy>BURGOYNE Christopher [Willetton Senior High School]</cp:lastModifiedBy>
  <cp:revision>12</cp:revision>
  <dcterms:created xsi:type="dcterms:W3CDTF">2023-07-18T12:26:57Z</dcterms:created>
  <dcterms:modified xsi:type="dcterms:W3CDTF">2023-07-20T23:17:45Z</dcterms:modified>
</cp:coreProperties>
</file>

<file path=docProps/thumbnail.jpeg>
</file>